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84" autoAdjust="0"/>
  </p:normalViewPr>
  <p:slideViewPr>
    <p:cSldViewPr>
      <p:cViewPr varScale="1">
        <p:scale>
          <a:sx n="70" d="100"/>
          <a:sy n="70" d="100"/>
        </p:scale>
        <p:origin x="-116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0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35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5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6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6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83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26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9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6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4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7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35916-8F8B-41A0-95EA-53DA84993785}" type="datetimeFigureOut">
              <a:rPr lang="en-US" smtClean="0"/>
              <a:t>4/20/2021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ECE4E-587E-42C3-A811-C7EBEA70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9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963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609600"/>
            <a:ext cx="73914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Престъплението е:</a:t>
            </a:r>
          </a:p>
          <a:p>
            <a:endParaRPr lang="bg-BG" sz="32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1)деяние (т.е. </a:t>
            </a:r>
            <a:r>
              <a:rPr lang="bg-BG" sz="2400" dirty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д</a:t>
            </a:r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ействие или бездействие)</a:t>
            </a:r>
          </a:p>
          <a:p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2)което е общественоопасно (т.е. уврежда/застрашава заслужаващи защита права и интереси на гражданите и обществото; неизбежната отбрана не е престъпление, защото не е общественоопасна)</a:t>
            </a:r>
          </a:p>
          <a:p>
            <a:endParaRPr lang="bg-BG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3) обявено от закона за наказуемо (недопустимо е наказването за деяния, които към момента на извършването не са обявени за престъпления)</a:t>
            </a:r>
          </a:p>
          <a:p>
            <a:endParaRPr lang="bg-BG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4) извършено виновно</a:t>
            </a:r>
            <a:endParaRPr lang="en-US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0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963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609600"/>
            <a:ext cx="739140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Вината</a:t>
            </a:r>
          </a:p>
          <a:p>
            <a:endParaRPr lang="bg-BG" sz="32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pPr marL="342900" indent="-342900">
              <a:buFontTx/>
              <a:buChar char="-"/>
            </a:pPr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представлява субективното отношение на дееца към собственото му противоправно поведение (какво се случва в психиката му)</a:t>
            </a:r>
          </a:p>
          <a:p>
            <a:pPr marL="342900" indent="-342900">
              <a:buFontTx/>
              <a:buChar char="-"/>
            </a:pPr>
            <a:endParaRPr lang="bg-BG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pPr marL="342900" indent="-342900">
              <a:buFontTx/>
              <a:buChar char="-"/>
            </a:pPr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отнася се до всички елементи от обективната ситуацията, която законът описва като условие за наличието на престъпление (например когато законът забранява разкриването на държавна тайна, ще се питаме знаел ли е деецът, че не просто разкрива тайна, но и тя е държавна и т.н.)</a:t>
            </a:r>
          </a:p>
          <a:p>
            <a:pPr marL="342900" indent="-342900">
              <a:buFontTx/>
              <a:buChar char="-"/>
            </a:pPr>
            <a:endParaRPr lang="bg-BG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pPr marL="342900" indent="-342900">
              <a:buFontTx/>
              <a:buChar char="-"/>
            </a:pPr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Разделя се на два основни вида: умисъл и непредпазливост</a:t>
            </a:r>
          </a:p>
          <a:p>
            <a:pPr marL="342900" indent="-342900">
              <a:buFontTx/>
              <a:buChar char="-"/>
            </a:pPr>
            <a:endParaRPr lang="bg-BG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pPr marL="342900" indent="-342900">
              <a:buFontTx/>
              <a:buChar char="-"/>
            </a:pPr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68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963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609600"/>
            <a:ext cx="73914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Непредпазливост (чл.11, ал.3 НК)</a:t>
            </a:r>
          </a:p>
          <a:p>
            <a:endParaRPr lang="bg-BG" sz="32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Деянието е непредпазливо, когато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1) деецът не е предвиждал настъпването на общественоопасните последици, но е бил длъжен и е могъл да ги предвиди (това наричаме небрежност)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 2) или когато е предвиждал настъпването на           тези последици, но е мислил да ги предотврати (това наричаме самонадеяност – деецът си е давал сметка, че нещо може да стане, но е бил уверен, че ще може да го избегне)</a:t>
            </a:r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r>
              <a:rPr lang="bg-BG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- Непредпазливите деяния са престъпления, само когато изрично законът е казал, че се наказват и при условията на непредпазливост.</a:t>
            </a:r>
            <a:endParaRPr lang="bg-BG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pPr marL="342900" indent="-342900">
              <a:buFontTx/>
              <a:buChar char="-"/>
            </a:pPr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9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963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609600"/>
            <a:ext cx="73914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Умисъл (чл.11, ал.2 НК)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Деянието е умишлено, когато деецът е съзнавал общественоопасния му характер, предвиждал е неговите общественоопасни последици и 1) е искал (това наричаме пряк умисъл) или 2) допускал (това наричаме евентуален умисъл) настъпването на тези последици.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При евентуалния умисъл деецът е целял нещо друго, но е съзнавал конкретната възможност да причини вреда и я е приел, готов е бил да я допусне. Разликата със самонадеяността се дава най-вече с тази дума «конкретна» в предишното изречение.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Предумисъл е налице, когато е имало период на планиране и спокойно премисляне. Това предполага по-тежко наказание.</a:t>
            </a:r>
            <a:endParaRPr lang="bg-BG" sz="2400" dirty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pPr marL="342900" indent="-342900">
              <a:buFontTx/>
              <a:buChar char="-"/>
            </a:pPr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26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963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609600"/>
            <a:ext cx="73914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Наказанието (чл.36 от НК)</a:t>
            </a:r>
          </a:p>
          <a:p>
            <a:endParaRPr lang="bg-BG" sz="32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Чл. 36. (1) Наказанието се налага с цел: 1) да се поправи и превъзпита осъденият към спазване законите и добрите нрави, 2) да се въздействува предупредително върху него и да му се отнеме възможността да върши други престъпления и 3) да се въздействува възпитателно и предупредително върху другите членове на обществото.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(2) Наказанието не може да има за цел причиняване на физическо страдание или унижаване на човешкото достойнство.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Vollkorn SemiBold" pitchFamily="2" charset="0"/>
                <a:ea typeface="Vollkorn SemiBold" pitchFamily="2" charset="0"/>
              </a:rPr>
              <a:t>(3) (Нова - ДВ, бр. 153 от 1998 г.) В Република България няма смъртно наказание.</a:t>
            </a:r>
          </a:p>
          <a:p>
            <a:pPr marL="342900" indent="-342900">
              <a:buFontTx/>
              <a:buChar char="-"/>
            </a:pPr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  <a:p>
            <a:endParaRPr lang="bg-BG" sz="2400" dirty="0" smtClean="0">
              <a:solidFill>
                <a:schemeClr val="bg1"/>
              </a:solidFill>
              <a:latin typeface="Vollkorn SemiBold" pitchFamily="2" charset="0"/>
              <a:ea typeface="Vollkorn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4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477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K. Martinov</dc:creator>
  <cp:lastModifiedBy>K. Martinov</cp:lastModifiedBy>
  <cp:revision>3</cp:revision>
  <dcterms:created xsi:type="dcterms:W3CDTF">2021-04-20T16:26:57Z</dcterms:created>
  <dcterms:modified xsi:type="dcterms:W3CDTF">2021-04-20T16:56:07Z</dcterms:modified>
</cp:coreProperties>
</file>